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1"/>
  </p:notesMasterIdLst>
  <p:handoutMasterIdLst>
    <p:handoutMasterId r:id="rId62"/>
  </p:handoutMasterIdLst>
  <p:sldIdLst>
    <p:sldId id="616" r:id="rId3"/>
    <p:sldId id="611" r:id="rId4"/>
    <p:sldId id="353" r:id="rId5"/>
    <p:sldId id="406" r:id="rId6"/>
    <p:sldId id="499" r:id="rId7"/>
    <p:sldId id="496" r:id="rId8"/>
    <p:sldId id="557" r:id="rId9"/>
    <p:sldId id="501" r:id="rId10"/>
    <p:sldId id="552" r:id="rId11"/>
    <p:sldId id="522" r:id="rId12"/>
    <p:sldId id="500" r:id="rId13"/>
    <p:sldId id="503" r:id="rId14"/>
    <p:sldId id="504" r:id="rId15"/>
    <p:sldId id="559" r:id="rId16"/>
    <p:sldId id="560" r:id="rId17"/>
    <p:sldId id="561" r:id="rId18"/>
    <p:sldId id="562" r:id="rId19"/>
    <p:sldId id="568" r:id="rId20"/>
    <p:sldId id="505" r:id="rId21"/>
    <p:sldId id="506" r:id="rId22"/>
    <p:sldId id="554" r:id="rId23"/>
    <p:sldId id="555" r:id="rId24"/>
    <p:sldId id="558" r:id="rId25"/>
    <p:sldId id="510" r:id="rId26"/>
    <p:sldId id="567" r:id="rId27"/>
    <p:sldId id="563" r:id="rId28"/>
    <p:sldId id="565" r:id="rId29"/>
    <p:sldId id="564" r:id="rId30"/>
    <p:sldId id="566" r:id="rId31"/>
    <p:sldId id="516" r:id="rId32"/>
    <p:sldId id="569" r:id="rId33"/>
    <p:sldId id="570" r:id="rId34"/>
    <p:sldId id="571" r:id="rId35"/>
    <p:sldId id="575" r:id="rId36"/>
    <p:sldId id="574" r:id="rId37"/>
    <p:sldId id="576" r:id="rId38"/>
    <p:sldId id="577" r:id="rId39"/>
    <p:sldId id="578" r:id="rId40"/>
    <p:sldId id="579" r:id="rId41"/>
    <p:sldId id="580" r:id="rId42"/>
    <p:sldId id="617" r:id="rId43"/>
    <p:sldId id="618" r:id="rId44"/>
    <p:sldId id="619" r:id="rId45"/>
    <p:sldId id="620" r:id="rId46"/>
    <p:sldId id="621" r:id="rId47"/>
    <p:sldId id="622" r:id="rId48"/>
    <p:sldId id="623" r:id="rId49"/>
    <p:sldId id="624" r:id="rId50"/>
    <p:sldId id="587" r:id="rId51"/>
    <p:sldId id="588" r:id="rId52"/>
    <p:sldId id="589" r:id="rId53"/>
    <p:sldId id="590" r:id="rId54"/>
    <p:sldId id="591" r:id="rId55"/>
    <p:sldId id="592" r:id="rId56"/>
    <p:sldId id="593" r:id="rId57"/>
    <p:sldId id="594" r:id="rId58"/>
    <p:sldId id="612" r:id="rId59"/>
    <p:sldId id="615" r:id="rId6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E869BFB0-2A68-4789-A0A8-AA910657877A}">
          <p14:sldIdLst>
            <p14:sldId id="616"/>
            <p14:sldId id="611"/>
            <p14:sldId id="353"/>
            <p14:sldId id="406"/>
            <p14:sldId id="499"/>
            <p14:sldId id="496"/>
            <p14:sldId id="557"/>
            <p14:sldId id="501"/>
            <p14:sldId id="552"/>
            <p14:sldId id="522"/>
            <p14:sldId id="500"/>
            <p14:sldId id="503"/>
            <p14:sldId id="504"/>
            <p14:sldId id="559"/>
            <p14:sldId id="560"/>
            <p14:sldId id="561"/>
            <p14:sldId id="562"/>
            <p14:sldId id="568"/>
            <p14:sldId id="505"/>
            <p14:sldId id="506"/>
            <p14:sldId id="554"/>
            <p14:sldId id="555"/>
            <p14:sldId id="558"/>
            <p14:sldId id="510"/>
            <p14:sldId id="567"/>
            <p14:sldId id="563"/>
            <p14:sldId id="565"/>
            <p14:sldId id="564"/>
            <p14:sldId id="566"/>
            <p14:sldId id="516"/>
            <p14:sldId id="569"/>
            <p14:sldId id="570"/>
            <p14:sldId id="571"/>
            <p14:sldId id="575"/>
            <p14:sldId id="574"/>
            <p14:sldId id="576"/>
            <p14:sldId id="577"/>
            <p14:sldId id="578"/>
            <p14:sldId id="579"/>
            <p14:sldId id="580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</p14:sldIdLst>
        </p14:section>
        <p14:section name="Заключение" id="{CAD93B16-9430-4CD6-BD17-69844E1E5D8E}">
          <p14:sldIdLst>
            <p14:sldId id="612"/>
            <p14:sldId id="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5C0E"/>
    <a:srgbClr val="6B854E"/>
    <a:srgbClr val="FBEEDC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83842" autoAdjust="0"/>
  </p:normalViewPr>
  <p:slideViewPr>
    <p:cSldViewPr>
      <p:cViewPr varScale="1">
        <p:scale>
          <a:sx n="100" d="100"/>
          <a:sy n="100" d="100"/>
        </p:scale>
        <p:origin x="762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11/26/2019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80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2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9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7789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9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0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-kariera.mon.bg/e-learnin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www.submarinecablemap.com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2055812" y="762000"/>
            <a:ext cx="95104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Запознаване с TCP,IP и сокети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ADD6E4-664D-4B27-BE61-5A56E60D9702}"/>
              </a:ext>
            </a:extLst>
          </p:cNvPr>
          <p:cNvGrpSpPr/>
          <p:nvPr/>
        </p:nvGrpSpPr>
        <p:grpSpPr>
          <a:xfrm>
            <a:off x="745783" y="3624633"/>
            <a:ext cx="6679582" cy="2524722"/>
            <a:chOff x="745783" y="3624633"/>
            <a:chExt cx="6679582" cy="2524722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:a16="http://schemas.microsoft.com/office/drawing/2014/main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5A4366-F5D6-4393-BD7A-141ED3660C17}"/>
                </a:ext>
              </a:extLst>
            </p:cNvPr>
            <p:cNvSpPr txBox="1"/>
            <p:nvPr/>
          </p:nvSpPr>
          <p:spPr>
            <a:xfrm rot="1323314">
              <a:off x="4564133" y="3666668"/>
              <a:ext cx="2861232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Разработка на софтуер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4" tooltip="This work is licensed under the &quot;Creative Commons Attribution-NonCommercial-ShareAlike 4.0 International&quot; license"/>
              <a:extLst>
                <a:ext uri="{FF2B5EF4-FFF2-40B4-BE49-F238E27FC236}">
                  <a16:creationId xmlns:a16="http://schemas.microsoft.com/office/drawing/2014/main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:a16="http://schemas.microsoft.com/office/drawing/2014/main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:a16="http://schemas.microsoft.com/office/drawing/2014/main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6"/>
                </a:rPr>
                <a:t>https://it-kariera.mon.bg/e-learning/</a:t>
              </a:r>
              <a:endParaRPr lang="en-GB"/>
            </a:p>
          </p:txBody>
        </p:sp>
      </p:grpSp>
      <p:sp>
        <p:nvSpPr>
          <p:cNvPr id="14" name="Subtitle 28">
            <a:extLst>
              <a:ext uri="{FF2B5EF4-FFF2-40B4-BE49-F238E27FC236}">
                <a16:creationId xmlns:a16="http://schemas.microsoft.com/office/drawing/2014/main" id="{965D0CC8-407E-4C79-AC34-3E4E54A63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8028" y="1857286"/>
            <a:ext cx="7382341" cy="642054"/>
          </a:xfrm>
        </p:spPr>
        <p:txBody>
          <a:bodyPr/>
          <a:lstStyle/>
          <a:p>
            <a:r>
              <a:rPr lang="bg-BG" dirty="0"/>
              <a:t>Как работи Интернет?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5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Работен модел на уеб сървър</a:t>
            </a:r>
            <a:endParaRPr lang="en-US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834" y="2855886"/>
            <a:ext cx="167596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860" y="1916584"/>
            <a:ext cx="1483938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Заявка</a:t>
            </a:r>
            <a:endParaRPr lang="en-US" sz="2799" dirty="0"/>
          </a:p>
        </p:txBody>
      </p:sp>
      <p:sp>
        <p:nvSpPr>
          <p:cNvPr id="29" name="TextBox 28"/>
          <p:cNvSpPr txBox="1"/>
          <p:nvPr/>
        </p:nvSpPr>
        <p:spPr>
          <a:xfrm>
            <a:off x="3314624" y="2942995"/>
            <a:ext cx="1637087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Отговор</a:t>
            </a:r>
            <a:endParaRPr lang="en-US" sz="2799" dirty="0"/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834" y="2516417"/>
            <a:ext cx="167596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43" y="1778619"/>
            <a:ext cx="1638036" cy="19626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4070" y="1117453"/>
            <a:ext cx="1904504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Уеб сървър</a:t>
            </a:r>
            <a:endParaRPr lang="en-US" sz="2799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5123" y="4355716"/>
            <a:ext cx="2728327" cy="2168314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799" dirty="0"/>
                <a:t>Уеб ресурси</a:t>
              </a:r>
              <a:endParaRPr lang="en-US" sz="2799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99" dirty="0"/>
                <a:t>HTML, PDF, JPG…</a:t>
              </a:r>
              <a:endParaRPr lang="en-US" sz="2799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627" y="1113774"/>
            <a:ext cx="1904504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Уеб клиент</a:t>
            </a:r>
            <a:endParaRPr lang="en-US" sz="2799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9" y="1998244"/>
            <a:ext cx="2020017" cy="1659599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11" y="3739033"/>
            <a:ext cx="709706" cy="709706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2" y="3739033"/>
            <a:ext cx="716314" cy="716314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67" y="3697694"/>
            <a:ext cx="770918" cy="770918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4" y="2090084"/>
            <a:ext cx="1870289" cy="11205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7593" y="1121974"/>
            <a:ext cx="1905621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99" dirty="0"/>
              <a:t>Технология</a:t>
            </a:r>
            <a:endParaRPr lang="en-US" sz="2799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146" y="2514838"/>
            <a:ext cx="85383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5456" y="3411341"/>
            <a:ext cx="531260" cy="13028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48516" y="4748503"/>
            <a:ext cx="1659408" cy="1820769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2799" dirty="0"/>
                <a:t>БД</a:t>
              </a:r>
              <a:endParaRPr lang="en-US" sz="2799" dirty="0"/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3237" y="3411343"/>
            <a:ext cx="626551" cy="9039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3711" y="1518992"/>
            <a:ext cx="2262735" cy="2262735"/>
          </a:xfrm>
          <a:prstGeom prst="rect">
            <a:avLst/>
          </a:prstGeom>
          <a:ln w="63500">
            <a:tailEnd type="triangle"/>
          </a:ln>
        </p:spPr>
      </p:pic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За да разберем как работи Интернет, първо трябва да се запознаем с няколко определения</a:t>
            </a:r>
            <a:endParaRPr lang="en-US" dirty="0"/>
          </a:p>
          <a:p>
            <a:pPr lvl="1"/>
            <a:r>
              <a:rPr lang="bg-BG" dirty="0"/>
              <a:t>Какво е?</a:t>
            </a:r>
            <a:endParaRPr lang="en-US" dirty="0"/>
          </a:p>
          <a:p>
            <a:pPr lvl="2"/>
            <a:r>
              <a:rPr lang="bg-BG" dirty="0"/>
              <a:t>Сървър и Клиент</a:t>
            </a:r>
            <a:endParaRPr lang="en-US" dirty="0"/>
          </a:p>
          <a:p>
            <a:pPr lvl="2"/>
            <a:r>
              <a:rPr lang="bg-BG" dirty="0"/>
              <a:t>Мрежов протокол</a:t>
            </a:r>
            <a:endParaRPr lang="en-US" dirty="0"/>
          </a:p>
          <a:p>
            <a:pPr lvl="3"/>
            <a:r>
              <a:rPr lang="bg-BG" dirty="0"/>
              <a:t>Обяснение и примери</a:t>
            </a:r>
            <a:endParaRPr lang="en-US" dirty="0"/>
          </a:p>
          <a:p>
            <a:pPr lvl="2"/>
            <a:r>
              <a:rPr lang="bg-BG" dirty="0"/>
              <a:t>Пакети</a:t>
            </a:r>
            <a:endParaRPr lang="en-US" dirty="0"/>
          </a:p>
          <a:p>
            <a:pPr lvl="2"/>
            <a:r>
              <a:rPr lang="en-US" dirty="0"/>
              <a:t>TCP </a:t>
            </a:r>
            <a:r>
              <a:rPr lang="bg-BG" dirty="0"/>
              <a:t>срещу</a:t>
            </a:r>
            <a:r>
              <a:rPr lang="en-US" dirty="0"/>
              <a:t> UDP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Важни определения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Всички устройства в Интернет са или сървъри, или клиенти, или и двете</a:t>
            </a:r>
            <a:endParaRPr lang="en-US" dirty="0"/>
          </a:p>
          <a:p>
            <a:pPr lvl="1"/>
            <a:r>
              <a:rPr lang="bg-BG" dirty="0"/>
              <a:t>Сървърите са устройствата, които предоставят услуги на други машини</a:t>
            </a:r>
            <a:endParaRPr lang="en-US" dirty="0"/>
          </a:p>
          <a:p>
            <a:pPr lvl="1"/>
            <a:r>
              <a:rPr lang="bg-BG" dirty="0"/>
              <a:t>Клиенти са устройствата, които се използват за свързване към тези услуги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Сървъри и клиенти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Набор от правила и стандарти, които позволяват комуникация между мрежовите устройства </a:t>
            </a:r>
            <a:endParaRPr lang="en-US" dirty="0"/>
          </a:p>
          <a:p>
            <a:pPr lvl="1"/>
            <a:r>
              <a:rPr lang="bg-BG" dirty="0"/>
              <a:t>Мрежовите протоколи включват механизми за </a:t>
            </a:r>
            <a:br>
              <a:rPr lang="bg-BG" dirty="0"/>
            </a:br>
            <a:r>
              <a:rPr lang="bg-BG" dirty="0"/>
              <a:t>идентифициране на устройствата и осъществяване на </a:t>
            </a:r>
            <a:br>
              <a:rPr lang="bg-BG" dirty="0"/>
            </a:br>
            <a:r>
              <a:rPr lang="bg-BG" dirty="0"/>
              <a:t>връзка помежду си</a:t>
            </a:r>
            <a:endParaRPr lang="en-US" dirty="0"/>
          </a:p>
          <a:p>
            <a:pPr lvl="1"/>
            <a:r>
              <a:rPr lang="bg-BG" dirty="0"/>
              <a:t>Пример за стандартни мрежови протоколи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TCP, UDP, IP, ARP</a:t>
            </a:r>
          </a:p>
          <a:p>
            <a:pPr lvl="2"/>
            <a:r>
              <a:rPr lang="en-US" dirty="0"/>
              <a:t>HTTP, FTP, TFTP, SMPT, SSH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Мрежов протокол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EDFC-8C92-40FD-996F-B643DD94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Пакети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4DDB2-3970-499B-8D69-E2CEE6AD9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484" y="5754968"/>
            <a:ext cx="11025928" cy="1416148"/>
          </a:xfrm>
        </p:spPr>
        <p:txBody>
          <a:bodyPr/>
          <a:lstStyle/>
          <a:p>
            <a:r>
              <a:rPr lang="ru-RU" dirty="0"/>
              <a:t>Изпращане и получаване на информация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E33ED-C816-4361-AB6C-4FE306B0FF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6388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82" y="2063708"/>
            <a:ext cx="3421259" cy="27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Всичко, което е създадено на компютър, се съхранява като цифрова информация – 0 и 1 (битове)</a:t>
            </a:r>
            <a:endParaRPr lang="en-US" dirty="0"/>
          </a:p>
          <a:p>
            <a:r>
              <a:rPr lang="bg-BG" dirty="0"/>
              <a:t>Тези данни трябва да могат да се предават между устройства в  Интернет</a:t>
            </a:r>
            <a:endParaRPr lang="en-US" dirty="0"/>
          </a:p>
          <a:p>
            <a:r>
              <a:rPr lang="bg-BG" dirty="0"/>
              <a:t>Всяко съобщение, файл или поток от информация се разбива на малки парчета, наречени пакети</a:t>
            </a:r>
            <a:endParaRPr lang="en-US" dirty="0"/>
          </a:p>
          <a:p>
            <a:r>
              <a:rPr lang="bg-BG" dirty="0"/>
              <a:t>Когато пакетите се изпращат в Интернет, те обикновено </a:t>
            </a:r>
            <a:br>
              <a:rPr lang="bg-BG" dirty="0"/>
            </a:br>
            <a:r>
              <a:rPr lang="bg-BG" dirty="0"/>
              <a:t>пътуват в мрежата по едно и също трасе</a:t>
            </a:r>
            <a:endParaRPr lang="en-US" dirty="0"/>
          </a:p>
          <a:p>
            <a:r>
              <a:rPr lang="bg-BG" dirty="0"/>
              <a:t>Има ситуации в които се налага трасето да бъде променено, за да може пакетите да достигнат до дестинацията си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Пакети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Всеки пакет съдържа заглавна част, наречена </a:t>
            </a:r>
            <a:r>
              <a:rPr lang="en-US" dirty="0"/>
              <a:t>header</a:t>
            </a:r>
            <a:r>
              <a:rPr lang="bg-BG" dirty="0"/>
              <a:t> и секция с данните, които пренася</a:t>
            </a:r>
          </a:p>
          <a:p>
            <a:r>
              <a:rPr lang="bg-BG" dirty="0"/>
              <a:t>Заглавната част съдържа информация за:</a:t>
            </a:r>
            <a:endParaRPr lang="en-US" dirty="0"/>
          </a:p>
          <a:p>
            <a:pPr lvl="1"/>
            <a:r>
              <a:rPr lang="bg-BG" dirty="0"/>
              <a:t>Откъде идва</a:t>
            </a:r>
            <a:endParaRPr lang="en-US" dirty="0"/>
          </a:p>
          <a:p>
            <a:pPr lvl="1"/>
            <a:r>
              <a:rPr lang="bg-BG" dirty="0"/>
              <a:t>Къде отива</a:t>
            </a:r>
            <a:endParaRPr lang="en-US" dirty="0"/>
          </a:p>
          <a:p>
            <a:pPr lvl="1"/>
            <a:r>
              <a:rPr lang="bg-BG" dirty="0"/>
              <a:t>Колко голям е пакета:</a:t>
            </a:r>
          </a:p>
          <a:p>
            <a:pPr lvl="2"/>
            <a:r>
              <a:rPr lang="bg-BG" dirty="0"/>
              <a:t>Така се знае, че пакетът е пълен</a:t>
            </a:r>
          </a:p>
          <a:p>
            <a:pPr lvl="2"/>
            <a:r>
              <a:rPr lang="bg-BG" dirty="0"/>
              <a:t>Всички пакети в съобщението са с еднакъв размер</a:t>
            </a:r>
          </a:p>
          <a:p>
            <a:pPr lvl="1"/>
            <a:r>
              <a:rPr lang="bg-BG" dirty="0"/>
              <a:t>Колко пакета има в съобщението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Пакети </a:t>
            </a:r>
            <a:r>
              <a:rPr lang="en-US" dirty="0"/>
              <a:t>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838" y="2133600"/>
            <a:ext cx="2431174" cy="19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31" y="1393164"/>
            <a:ext cx="7021104" cy="50032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DC064-F2B0-41FA-AC7E-25B14FE40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Пътуване на пакетите в Мрежата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3"/>
            <a:ext cx="900563" cy="718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2"/>
            <a:ext cx="900563" cy="718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2"/>
            <a:ext cx="900563" cy="718760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69377" y="5607753"/>
            <a:ext cx="650071" cy="636310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2"/>
            <a:ext cx="900563" cy="7187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1"/>
            <a:ext cx="900563" cy="718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58" y="3535411"/>
            <a:ext cx="900563" cy="7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9E7A4-171A-458F-BE24-8BB27C18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bg-BG" dirty="0"/>
              <a:t>Интернет протоколи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4BA28-F431-4899-A78F-4E1687364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IPv4, IPv6 </a:t>
            </a:r>
            <a:r>
              <a:rPr lang="bg-BG" dirty="0"/>
              <a:t>и </a:t>
            </a:r>
            <a:r>
              <a:rPr lang="en-US" dirty="0"/>
              <a:t>DNS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C54A6-E1C4-4677-92F6-0CB2A1FF37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6388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3483943" y="2750651"/>
            <a:ext cx="4863010" cy="135669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3963" tIns="107972" rIns="143963" bIns="107972" rtlCol="0">
            <a:spAutoFit/>
          </a:bodyPr>
          <a:lstStyle/>
          <a:p>
            <a:pPr marL="282490" indent="-282490" algn="ctr" eaLnBrk="0" fontAlgn="base" hangingPunct="0">
              <a:lnSpc>
                <a:spcPts val="3799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490" algn="l"/>
              </a:tabLst>
              <a:defRPr/>
            </a:pPr>
            <a:r>
              <a:rPr lang="en-US" sz="4000" b="1" dirty="0">
                <a:latin typeface="Consolas" panose="020B0609020204030204" pitchFamily="49" charset="0"/>
              </a:rPr>
              <a:t>216.58.214.46</a:t>
            </a:r>
          </a:p>
          <a:p>
            <a:pPr marL="282490" indent="-282490" algn="ctr" eaLnBrk="0" fontAlgn="base" hangingPunct="0">
              <a:lnSpc>
                <a:spcPts val="3799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490" algn="l"/>
              </a:tabLst>
              <a:defRPr/>
            </a:pPr>
            <a:r>
              <a:rPr kumimoji="1" lang="en-US" sz="4000" b="1" dirty="0">
                <a:latin typeface="Consolas" panose="020B0609020204030204" pitchFamily="49" charset="0"/>
              </a:rPr>
              <a:t>www.google.com</a:t>
            </a:r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Един от най-важните протоколи, използвани в интернет комуникацията, е Интернет протоколът (IP)</a:t>
            </a:r>
            <a:endParaRPr lang="en-US" dirty="0"/>
          </a:p>
          <a:p>
            <a:pPr lvl="1"/>
            <a:r>
              <a:rPr lang="bg-BG" dirty="0"/>
              <a:t>Всички устройства в Интернет имат адреси</a:t>
            </a:r>
            <a:endParaRPr lang="en-US" dirty="0"/>
          </a:p>
          <a:p>
            <a:pPr lvl="2"/>
            <a:r>
              <a:rPr lang="bg-BG" dirty="0"/>
              <a:t>Те се наричат IP адреси</a:t>
            </a:r>
            <a:endParaRPr lang="en-US" dirty="0"/>
          </a:p>
          <a:p>
            <a:pPr lvl="3"/>
            <a:r>
              <a:rPr lang="en-US" dirty="0"/>
              <a:t>I</a:t>
            </a:r>
            <a:r>
              <a:rPr lang="bg-BG" dirty="0"/>
              <a:t>P адресът е уникален за всеки </a:t>
            </a:r>
            <a:br>
              <a:rPr lang="bg-BG" dirty="0"/>
            </a:br>
            <a:r>
              <a:rPr lang="bg-BG" dirty="0"/>
              <a:t>компютър или устройство </a:t>
            </a:r>
            <a:br>
              <a:rPr lang="bg-BG" dirty="0"/>
            </a:br>
            <a:r>
              <a:rPr lang="bg-BG" dirty="0"/>
              <a:t>в края на мрежата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Интернет протокол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DCD97C-D1AD-47E4-A250-4D8D293AA9C1}"/>
              </a:ext>
            </a:extLst>
          </p:cNvPr>
          <p:cNvGrpSpPr/>
          <p:nvPr/>
        </p:nvGrpSpPr>
        <p:grpSpPr>
          <a:xfrm>
            <a:off x="5495272" y="5343192"/>
            <a:ext cx="2315690" cy="1302576"/>
            <a:chOff x="8688490" y="4886622"/>
            <a:chExt cx="2316293" cy="13029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90" y="4886622"/>
              <a:ext cx="2316293" cy="130291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9035694" y="5452677"/>
              <a:ext cx="1659429" cy="461537"/>
            </a:xfrm>
            <a:prstGeom prst="rect">
              <a:avLst/>
            </a:prstGeom>
            <a:noFill/>
          </p:spPr>
          <p:txBody>
            <a:bodyPr wrap="none" lIns="91416" tIns="45708" rIns="91416" bIns="45708">
              <a:spAutoFit/>
            </a:bodyPr>
            <a:lstStyle/>
            <a:p>
              <a:pPr algn="ctr"/>
              <a:r>
                <a:rPr 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192.168.0.1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218436" y="5123042"/>
              <a:ext cx="1343445" cy="400110"/>
            </a:xfrm>
            <a:prstGeom prst="rect">
              <a:avLst/>
            </a:prstGeom>
            <a:noFill/>
          </p:spPr>
          <p:txBody>
            <a:bodyPr wrap="none" lIns="91416" tIns="45708" rIns="91416" bIns="45708">
              <a:spAutoFit/>
            </a:bodyPr>
            <a:lstStyle/>
            <a:p>
              <a:pPr algn="ctr"/>
              <a:r>
                <a:rPr lang="en-US" sz="19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IP Address: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F7BFD-4226-415A-BF38-DB1B28B2597B}"/>
              </a:ext>
            </a:extLst>
          </p:cNvPr>
          <p:cNvGrpSpPr/>
          <p:nvPr/>
        </p:nvGrpSpPr>
        <p:grpSpPr>
          <a:xfrm>
            <a:off x="2233177" y="5181308"/>
            <a:ext cx="2495054" cy="1464459"/>
            <a:chOff x="8642693" y="3154817"/>
            <a:chExt cx="2495704" cy="14648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90" y="3154817"/>
              <a:ext cx="2449907" cy="146484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8642693" y="3627417"/>
              <a:ext cx="1814920" cy="461537"/>
            </a:xfrm>
            <a:prstGeom prst="rect">
              <a:avLst/>
            </a:prstGeom>
            <a:noFill/>
          </p:spPr>
          <p:txBody>
            <a:bodyPr wrap="none" lIns="91416" tIns="45708" rIns="91416" bIns="45708">
              <a:spAutoFit/>
            </a:bodyPr>
            <a:lstStyle/>
            <a:p>
              <a:pPr algn="ctr"/>
              <a:r>
                <a:rPr lang="en-US" sz="23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192.168.10.5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844671" y="3353107"/>
              <a:ext cx="1343445" cy="400110"/>
            </a:xfrm>
            <a:prstGeom prst="rect">
              <a:avLst/>
            </a:prstGeom>
            <a:noFill/>
          </p:spPr>
          <p:txBody>
            <a:bodyPr wrap="none" lIns="91416" tIns="45708" rIns="91416" bIns="45708">
              <a:spAutoFit/>
            </a:bodyPr>
            <a:lstStyle/>
            <a:p>
              <a:pPr algn="ctr"/>
              <a:r>
                <a:rPr lang="en-US" sz="1999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IP Address: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Въведение в интернет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Как работи Интернет</a:t>
            </a:r>
            <a:r>
              <a:rPr lang="en-US" dirty="0"/>
              <a:t>?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Изпращане и получаване на информация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Интернет протокол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Надеждност и </a:t>
            </a:r>
            <a:r>
              <a:rPr lang="en-US" dirty="0"/>
              <a:t>TCP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OSI </a:t>
            </a:r>
            <a:r>
              <a:rPr lang="bg-BG" dirty="0"/>
              <a:t>Модела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Мрежов хардуер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/>
              <a:t>Бъдещето на Интернет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6020" y="1905000"/>
            <a:ext cx="3547193" cy="45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3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IP адресът има много части, организирани в йерархия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Тази версия на IP адресиране се нарича IPv4</a:t>
            </a:r>
            <a:r>
              <a:rPr lang="en-US" dirty="0"/>
              <a:t> </a:t>
            </a:r>
          </a:p>
          <a:p>
            <a:pPr lvl="2"/>
            <a:r>
              <a:rPr lang="bg-BG" dirty="0"/>
              <a:t>Предоставя повече от 4 милиарда 32 бита уникални </a:t>
            </a:r>
            <a:br>
              <a:rPr lang="bg-BG" dirty="0"/>
            </a:br>
            <a:r>
              <a:rPr lang="bg-BG" dirty="0"/>
              <a:t>адреси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</a:t>
            </a:r>
            <a:r>
              <a:rPr lang="bg-BG" dirty="0"/>
              <a:t>Адрес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5243" y="2387646"/>
            <a:ext cx="4569293" cy="923090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en-US" sz="5398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192.168.14.120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992120" y="1937619"/>
            <a:ext cx="1517429" cy="510645"/>
          </a:xfrm>
          <a:prstGeom prst="wedgeRoundRectCallout">
            <a:avLst>
              <a:gd name="adj1" fmla="val -7331"/>
              <a:gd name="adj2" fmla="val 7949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/>
              <a:t>Държава</a:t>
            </a:r>
            <a:endParaRPr lang="en-US" b="1" noProof="1"/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3897026" y="3291943"/>
            <a:ext cx="1598247" cy="510645"/>
          </a:xfrm>
          <a:prstGeom prst="wedgeRoundRectCallout">
            <a:avLst>
              <a:gd name="adj1" fmla="val 63909"/>
              <a:gd name="adj2" fmla="val -5178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/>
              <a:t>Регион</a:t>
            </a:r>
            <a:endParaRPr lang="en-US" b="1" noProof="1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8395" y="1937618"/>
            <a:ext cx="1973889" cy="510645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/>
              <a:t>Подмрежи</a:t>
            </a:r>
            <a:endParaRPr lang="en-US" b="1" noProof="1"/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7245014" y="3241513"/>
            <a:ext cx="3344054" cy="510645"/>
          </a:xfrm>
          <a:prstGeom prst="wedgeRoundRectCallout">
            <a:avLst>
              <a:gd name="adj1" fmla="val -53853"/>
              <a:gd name="adj2" fmla="val -474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/>
              <a:t>Адрес на устройството</a:t>
            </a:r>
            <a:endParaRPr lang="en-US" b="1" noProof="1"/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IPv4 е последователност от четири, трицифрени </a:t>
            </a:r>
            <a:br>
              <a:rPr lang="bg-BG" dirty="0"/>
            </a:br>
            <a:r>
              <a:rPr lang="bg-BG" dirty="0"/>
              <a:t>числа, разделени от точка</a:t>
            </a:r>
            <a:endParaRPr lang="en-US" dirty="0"/>
          </a:p>
          <a:p>
            <a:pPr lvl="2"/>
            <a:r>
              <a:rPr lang="bg-BG" dirty="0"/>
              <a:t>Всяко число може да бъде число от нула до 255</a:t>
            </a:r>
            <a:endParaRPr lang="en-US" dirty="0"/>
          </a:p>
          <a:p>
            <a:pPr lvl="2"/>
            <a:r>
              <a:rPr lang="bg-BG" dirty="0"/>
              <a:t>IPv4 не е достатъчен за всички мрежови </a:t>
            </a:r>
            <a:br>
              <a:rPr lang="bg-BG" dirty="0"/>
            </a:br>
            <a:r>
              <a:rPr lang="bg-BG" dirty="0"/>
              <a:t>устройства, свързани към интернет</a:t>
            </a:r>
            <a:endParaRPr lang="en-US" dirty="0"/>
          </a:p>
          <a:p>
            <a:pPr lvl="1"/>
            <a:r>
              <a:rPr lang="bg-BG" dirty="0"/>
              <a:t>През 1995 г. е създадена нова версия на интернет протокола, наречена IPv6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IPV6 използва 128 бита - 340 ундециллиона уникални </a:t>
            </a:r>
            <a:br>
              <a:rPr lang="en-US" dirty="0"/>
            </a:br>
            <a:r>
              <a:rPr lang="bg-BG" dirty="0"/>
              <a:t>адреси</a:t>
            </a:r>
            <a:endParaRPr lang="en-US" dirty="0"/>
          </a:p>
          <a:p>
            <a:pPr lvl="2"/>
            <a:r>
              <a:rPr lang="bg-BG" dirty="0"/>
              <a:t>Това е повече от атомите на повърхността на Земята</a:t>
            </a:r>
            <a:endParaRPr lang="en-US" dirty="0"/>
          </a:p>
          <a:p>
            <a:pPr lvl="1"/>
            <a:r>
              <a:rPr lang="bg-BG" dirty="0"/>
              <a:t>Тези 128 бита са организирани в осем 16-битови части</a:t>
            </a:r>
            <a:endParaRPr lang="en-US" dirty="0"/>
          </a:p>
          <a:p>
            <a:pPr lvl="1"/>
            <a:r>
              <a:rPr lang="bg-BG" dirty="0"/>
              <a:t>Всеки 16-битов блок се преобразува в шестнадесетичен и се разделя с двоеточие</a:t>
            </a:r>
            <a:endParaRPr lang="en-US" dirty="0"/>
          </a:p>
          <a:p>
            <a:pPr lvl="1"/>
            <a:r>
              <a:rPr lang="bg-BG" dirty="0"/>
              <a:t>Това е пълен IPV6 адрес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3FFE:F200:0234:AB00:0123:4567:8901:ABCD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bg-BG" dirty="0"/>
              <a:t>Името на домейн начин за адресация на устройства, работеща с текст, вместо </a:t>
            </a:r>
            <a:r>
              <a:rPr lang="en-GB" dirty="0"/>
              <a:t>IP </a:t>
            </a:r>
            <a:r>
              <a:rPr lang="bg-BG" dirty="0"/>
              <a:t>адрес</a:t>
            </a:r>
            <a:endParaRPr lang="en-US" dirty="0"/>
          </a:p>
          <a:p>
            <a:pPr lvl="1"/>
            <a:r>
              <a:rPr lang="bg-BG" dirty="0"/>
              <a:t>Всеки домейн има конфигурирана връзка с </a:t>
            </a:r>
            <a:r>
              <a:rPr lang="en-GB" dirty="0"/>
              <a:t>IP </a:t>
            </a:r>
            <a:r>
              <a:rPr lang="bg-BG" dirty="0"/>
              <a:t>адреси, като списъка със съответствията формира база от данни, чрез която се осъществява адресация на системи в Интернет</a:t>
            </a:r>
            <a:endParaRPr lang="en-US" dirty="0"/>
          </a:p>
          <a:p>
            <a:pPr lvl="1"/>
            <a:r>
              <a:rPr lang="bg-BG" dirty="0"/>
              <a:t>Когато име на домейн бъде въведено в браузъра, се отправя заявка към система, наречена DN</a:t>
            </a:r>
            <a:r>
              <a:rPr lang="en-GB" dirty="0"/>
              <a:t>S</a:t>
            </a:r>
            <a:r>
              <a:rPr lang="bg-BG" dirty="0"/>
              <a:t> сървър</a:t>
            </a:r>
            <a:br>
              <a:rPr lang="en-US" dirty="0"/>
            </a:br>
            <a:r>
              <a:rPr lang="bg-BG" dirty="0"/>
              <a:t>(сървър на имена на домейни)</a:t>
            </a:r>
            <a:endParaRPr lang="en-US" dirty="0"/>
          </a:p>
          <a:p>
            <a:pPr lvl="1"/>
            <a:r>
              <a:rPr lang="bg-BG" dirty="0"/>
              <a:t>Този сървър съдържа списък с имена на домейни и техните съвпадащи IP адреси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DNS?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за </a:t>
            </a:r>
            <a:r>
              <a:rPr lang="en-GB" dirty="0"/>
              <a:t>DNS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26" y="1608738"/>
            <a:ext cx="2961504" cy="1485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41" y="3328710"/>
            <a:ext cx="2315690" cy="1302576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6020185" y="2128495"/>
            <a:ext cx="3852625" cy="1232712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4056" y="3446429"/>
            <a:ext cx="491327" cy="491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5944" y="3880963"/>
            <a:ext cx="2190488" cy="399957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19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</a:t>
            </a:r>
            <a:r>
              <a:rPr lang="en-GB" sz="19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google.com</a:t>
            </a:r>
            <a:endParaRPr lang="en-US" sz="19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6086952" y="4214399"/>
            <a:ext cx="3569525" cy="1657021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92995" y="1715844"/>
            <a:ext cx="1138669" cy="461545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19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5953" y="5868498"/>
            <a:ext cx="1321621" cy="461545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3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87031" y="5228819"/>
            <a:ext cx="1518316" cy="326219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(216.58.214.46)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674635"/>
              </p:ext>
            </p:extLst>
          </p:nvPr>
        </p:nvGraphicFramePr>
        <p:xfrm>
          <a:off x="2307759" y="3113662"/>
          <a:ext cx="4372410" cy="1648186"/>
        </p:xfrm>
        <a:graphic>
          <a:graphicData uri="http://schemas.openxmlformats.org/drawingml/2006/table">
            <a:tbl>
              <a:tblPr/>
              <a:tblGrid>
                <a:gridCol w="207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6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0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689" marR="142689" marT="45708" marB="457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689" marR="142689" marT="45708" marB="457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016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689" marR="142689" marT="45708" marB="457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689" marR="142689" marT="45708" marB="457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10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104.20.119.17</a:t>
                      </a:r>
                    </a:p>
                  </a:txBody>
                  <a:tcPr marL="142689" marR="142689" marT="45708" marB="457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mon.bg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689" marR="142689" marT="45708" marB="457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 descr="Google">
            <a:extLst>
              <a:ext uri="{FF2B5EF4-FFF2-40B4-BE49-F238E27FC236}">
                <a16:creationId xmlns:a16="http://schemas.microsoft.com/office/drawing/2014/main" id="{070BE0B5-68B5-4978-BBDD-BEBA1A1B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06" y="4659296"/>
            <a:ext cx="1726306" cy="58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F4A53-B1CB-4A94-ABBB-72700CA2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/>
              <a:t>TCP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25140-3949-4D53-8F04-45435D0800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6388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3793133" y="3302848"/>
            <a:ext cx="4602558" cy="13483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3963" tIns="107972" rIns="143963" bIns="107972" rtlCol="0" anchor="ctr" anchorCtr="0">
            <a:noAutofit/>
          </a:bodyPr>
          <a:lstStyle/>
          <a:p>
            <a:pPr marL="282490" indent="-282490" algn="ctr" eaLnBrk="0" fontAlgn="base" hangingPunct="0">
              <a:lnSpc>
                <a:spcPts val="3799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490" algn="l"/>
              </a:tabLst>
              <a:defRPr/>
            </a:pPr>
            <a:r>
              <a:rPr kumimoji="1" lang="en-US" sz="16600" b="1" dirty="0">
                <a:latin typeface="Consolas" panose="020B0609020204030204" pitchFamily="49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ED6DD-8809-4C4B-B87A-5E0278D0C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Когато пакетите се предават от едно място на друго, те могат да поемат различни пътища</a:t>
            </a:r>
            <a:r>
              <a:rPr lang="en-US" dirty="0"/>
              <a:t> </a:t>
            </a:r>
          </a:p>
          <a:p>
            <a:r>
              <a:rPr lang="bg-BG" dirty="0"/>
              <a:t>Когато пристигат на дестинацията си, някои от тях са с грешки от преноса, други са изгубени по трасето и се трябва да бъдат изпратени отново</a:t>
            </a:r>
            <a:endParaRPr lang="en-US" dirty="0"/>
          </a:p>
          <a:p>
            <a:r>
              <a:rPr lang="bg-BG" dirty="0"/>
              <a:t>Затова след пристигане на всички пакети, съобщението трябва да бъде преразгледано и конструирано от пристигналите пакети в правилна последователност</a:t>
            </a:r>
            <a:endParaRPr lang="en-US" dirty="0"/>
          </a:p>
          <a:p>
            <a:r>
              <a:rPr lang="en-US" dirty="0"/>
              <a:t>TCP </a:t>
            </a:r>
            <a:r>
              <a:rPr lang="bg-BG" dirty="0"/>
              <a:t>прави точно това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Надеждност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ED6DD-8809-4C4B-B87A-5E0278D0C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Използва процес, при който разглежда всички пакети в </a:t>
            </a:r>
            <a:br>
              <a:rPr lang="en-US" dirty="0"/>
            </a:br>
            <a:r>
              <a:rPr lang="bg-BG" dirty="0"/>
              <a:t>съобщение и ги проверява</a:t>
            </a:r>
            <a:endParaRPr lang="en-US" dirty="0"/>
          </a:p>
          <a:p>
            <a:r>
              <a:rPr lang="bg-BG" dirty="0"/>
              <a:t>Използвайки информацията в </a:t>
            </a:r>
            <a:r>
              <a:rPr lang="en-US" dirty="0"/>
              <a:t>header-</a:t>
            </a:r>
            <a:r>
              <a:rPr lang="bg-BG" dirty="0"/>
              <a:t>а на всеки пакет, </a:t>
            </a:r>
            <a:br>
              <a:rPr lang="bg-BG" dirty="0"/>
            </a:br>
            <a:r>
              <a:rPr lang="bg-BG" dirty="0"/>
              <a:t>който знае 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Колко са</a:t>
            </a:r>
            <a:endParaRPr lang="en-US" dirty="0"/>
          </a:p>
          <a:p>
            <a:pPr lvl="1"/>
            <a:r>
              <a:rPr lang="bg-BG" dirty="0"/>
              <a:t>Колко големи трябва да бъдат</a:t>
            </a:r>
            <a:endParaRPr lang="en-US" dirty="0"/>
          </a:p>
          <a:p>
            <a:pPr lvl="1"/>
            <a:r>
              <a:rPr lang="bg-BG" dirty="0"/>
              <a:t>Каква е последователността на изпращане на пакетите</a:t>
            </a:r>
            <a:endParaRPr lang="en-US" dirty="0"/>
          </a:p>
          <a:p>
            <a:r>
              <a:rPr lang="bg-BG" dirty="0"/>
              <a:t>Използвайки тази информация, получателят може да конструира съобщението от пристигналите пакети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(1)</a:t>
            </a:r>
          </a:p>
        </p:txBody>
      </p:sp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ED6DD-8809-4C4B-B87A-5E0278D0C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Ако се установи, че пакет не съответства на очакваната </a:t>
            </a:r>
            <a:br>
              <a:rPr lang="bg-BG" dirty="0"/>
            </a:br>
            <a:r>
              <a:rPr lang="bg-BG" dirty="0"/>
              <a:t>характеристика, той бива изоставен</a:t>
            </a:r>
            <a:endParaRPr lang="en-US" dirty="0"/>
          </a:p>
          <a:p>
            <a:r>
              <a:rPr lang="bg-BG" dirty="0"/>
              <a:t>TCP трябва да провери дали всички пакети са</a:t>
            </a:r>
            <a:r>
              <a:rPr lang="en-US" dirty="0"/>
              <a:t>:</a:t>
            </a:r>
          </a:p>
          <a:p>
            <a:pPr lvl="1"/>
            <a:r>
              <a:rPr lang="bg-BG" dirty="0"/>
              <a:t>В правилния ред</a:t>
            </a:r>
            <a:endParaRPr lang="en-US" dirty="0"/>
          </a:p>
          <a:p>
            <a:pPr lvl="1"/>
            <a:r>
              <a:rPr lang="bg-BG" dirty="0"/>
              <a:t>Без всякакви проблеми</a:t>
            </a:r>
            <a:endParaRPr lang="en-US" dirty="0"/>
          </a:p>
          <a:p>
            <a:r>
              <a:rPr lang="bg-BG" dirty="0"/>
              <a:t>След това удостоверява дали данните и пакетите се обединяват заедно, за да пресъздадат оригиналното съобщение, което е било изпратено от устройството на изпращача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60" y="3238435"/>
            <a:ext cx="888523" cy="888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80" y="3259597"/>
            <a:ext cx="888523" cy="888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21" y="3134371"/>
            <a:ext cx="1002191" cy="1002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50" y="3238435"/>
            <a:ext cx="888523" cy="8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bg-BG" dirty="0"/>
              <a:t>TCP поставя надеждността с по-висок приоритет от скоростта на предаване на информацията</a:t>
            </a:r>
            <a:endParaRPr lang="en-US" dirty="0"/>
          </a:p>
          <a:p>
            <a:pPr lvl="1"/>
            <a:r>
              <a:rPr lang="bg-BG" dirty="0"/>
              <a:t>За случаите, когато надеждността не е толкова важна, но скоростта е, има друг протокол, наречен UDP или User Datagram Protocol</a:t>
            </a:r>
            <a:endParaRPr lang="en-US" dirty="0"/>
          </a:p>
          <a:p>
            <a:pPr lvl="1"/>
            <a:r>
              <a:rPr lang="bg-BG" dirty="0"/>
              <a:t>UDP не прави проверка на надеждността, но може да изпраща </a:t>
            </a:r>
            <a:br>
              <a:rPr lang="bg-BG" dirty="0"/>
            </a:br>
            <a:r>
              <a:rPr lang="bg-BG" dirty="0"/>
              <a:t>информация със значително по-бързи темпове</a:t>
            </a:r>
            <a:endParaRPr lang="en-US" dirty="0"/>
          </a:p>
          <a:p>
            <a:pPr lvl="1"/>
            <a:r>
              <a:rPr lang="bg-BG" dirty="0"/>
              <a:t>TCP е основата на това как повечето данни се предават по мрежи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</a:t>
            </a:r>
            <a:r>
              <a:rPr lang="bg-BG" dirty="0"/>
              <a:t>срещу</a:t>
            </a:r>
            <a:r>
              <a:rPr lang="en-US" dirty="0"/>
              <a:t> UDP</a:t>
            </a:r>
          </a:p>
        </p:txBody>
      </p:sp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9740-EFB8-4885-9CC1-0F056945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bg-BG" dirty="0"/>
              <a:t>Въведение в Интернет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75" y="751133"/>
            <a:ext cx="3912642" cy="375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bg-BG" sz="3600" dirty="0"/>
              <a:t>UDP не установява сесия и не гарантира доставка на данни</a:t>
            </a:r>
            <a:endParaRPr lang="en-US" sz="3600" dirty="0"/>
          </a:p>
          <a:p>
            <a:pPr lvl="1"/>
            <a:r>
              <a:rPr lang="bg-BG" sz="3600" dirty="0"/>
              <a:t>Известен е като </a:t>
            </a:r>
            <a:r>
              <a:rPr lang="en-US" sz="3600" dirty="0"/>
              <a:t>"fire-and-forget" </a:t>
            </a:r>
            <a:r>
              <a:rPr lang="bg-BG" sz="3600" dirty="0"/>
              <a:t>протокол</a:t>
            </a:r>
            <a:r>
              <a:rPr lang="en-US" sz="3600" dirty="0"/>
              <a:t> </a:t>
            </a:r>
          </a:p>
          <a:p>
            <a:pPr lvl="2"/>
            <a:r>
              <a:rPr lang="bg-BG" sz="3200" dirty="0"/>
              <a:t>Изпраща данните и всъщност не се интересува дали </a:t>
            </a:r>
            <a:br>
              <a:rPr lang="bg-BG" sz="3200" dirty="0"/>
            </a:br>
            <a:r>
              <a:rPr lang="bg-BG" sz="3200" dirty="0"/>
              <a:t>данните са получени от другия край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036C-8D9A-43EF-A691-396737E9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/>
              <a:t>OSI </a:t>
            </a:r>
            <a:r>
              <a:rPr lang="bg-BG" dirty="0"/>
              <a:t>моделът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BD5A0-A4E9-42DD-9F2A-B87C13DF44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6388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83" y="1905000"/>
            <a:ext cx="4499057" cy="20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OSI </a:t>
            </a:r>
            <a:r>
              <a:rPr lang="bg-BG" dirty="0"/>
              <a:t>е съкращение от </a:t>
            </a:r>
            <a:r>
              <a:rPr lang="en-US" dirty="0"/>
              <a:t>Open System Interconnect</a:t>
            </a:r>
          </a:p>
          <a:p>
            <a:r>
              <a:rPr lang="bg-BG" dirty="0"/>
              <a:t>Състои се от 7 слоя</a:t>
            </a:r>
            <a:endParaRPr lang="en-US" dirty="0"/>
          </a:p>
          <a:p>
            <a:pPr lvl="1"/>
            <a:r>
              <a:rPr lang="bg-BG" dirty="0"/>
              <a:t>Всеки слой обслужва слоя над него и в замяна се обслужва от слоя под него</a:t>
            </a:r>
            <a:endParaRPr lang="en-US" dirty="0"/>
          </a:p>
          <a:p>
            <a:r>
              <a:rPr lang="bg-BG" dirty="0"/>
              <a:t>Разбирането на всеки слой от модела ни помага</a:t>
            </a:r>
            <a:r>
              <a:rPr lang="en-US" dirty="0"/>
              <a:t>: </a:t>
            </a:r>
          </a:p>
          <a:p>
            <a:pPr lvl="1"/>
            <a:r>
              <a:rPr lang="bg-BG" dirty="0"/>
              <a:t>Отстраняване на проблеми</a:t>
            </a:r>
            <a:endParaRPr lang="en-US" dirty="0"/>
          </a:p>
          <a:p>
            <a:pPr lvl="1"/>
            <a:r>
              <a:rPr lang="bg-BG" dirty="0"/>
              <a:t>По-добра комуникация с технически и нетехнически </a:t>
            </a:r>
            <a:br>
              <a:rPr lang="bg-BG" dirty="0"/>
            </a:br>
            <a:r>
              <a:rPr lang="bg-BG" dirty="0"/>
              <a:t>лица за всяка система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OSI </a:t>
            </a:r>
            <a:r>
              <a:rPr lang="bg-BG" dirty="0"/>
              <a:t>моделът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8" y="1779467"/>
            <a:ext cx="6123486" cy="49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DD55-E881-4486-A99B-835B87457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OSI моделът се състои от 7 слоя: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</a:t>
            </a:r>
            <a:r>
              <a:rPr lang="bg-BG" dirty="0"/>
              <a:t>слоеве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3088" y="1309588"/>
            <a:ext cx="5052738" cy="5446795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bg-BG" sz="2799" b="1" dirty="0">
                <a:solidFill>
                  <a:schemeClr val="bg1"/>
                </a:solidFill>
              </a:rPr>
              <a:t>Примерни протоколи</a:t>
            </a:r>
            <a:endParaRPr lang="en-US" sz="2799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799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99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99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99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99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799"/>
              </a:spcBef>
              <a:buNone/>
            </a:pPr>
            <a:r>
              <a:rPr lang="en-US" sz="2799" dirty="0"/>
              <a:t>ATM, Ethernet,</a:t>
            </a:r>
            <a:r>
              <a:rPr lang="bg-BG" sz="2799" dirty="0"/>
              <a:t> </a:t>
            </a:r>
            <a:r>
              <a:rPr lang="en-US" sz="2799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799"/>
              </a:spcBef>
              <a:buNone/>
            </a:pPr>
            <a:r>
              <a:rPr lang="en-US" sz="2799" dirty="0"/>
              <a:t>USB, Bluetooth, 802.11a/b/g/n</a:t>
            </a:r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84F0-8157-49F7-8404-5F663C69C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Разрешава на различни приложения да използват мрежата и да я представят на крайния потребител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 слой </a:t>
            </a:r>
            <a:r>
              <a:rPr lang="en-US" dirty="0"/>
              <a:t>- 7</a:t>
            </a:r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3581400"/>
            <a:ext cx="5418143" cy="18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84F0-8157-49F7-8404-5F663C69C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Този слой е част от операционна система (ОС)</a:t>
            </a:r>
            <a:endParaRPr lang="en-US" dirty="0"/>
          </a:p>
          <a:p>
            <a:r>
              <a:rPr lang="bg-BG" dirty="0"/>
              <a:t>Преобразува входящите и изходящите данни от един формат на презентация в друг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Представителен слой </a:t>
            </a:r>
            <a:r>
              <a:rPr lang="en-US" dirty="0"/>
              <a:t>- 6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3886200"/>
            <a:ext cx="6190501" cy="20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984F0-8157-49F7-8404-5F663C69C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Този слой задава координати и прекратява комуникации</a:t>
            </a:r>
            <a:endParaRPr lang="en-US" dirty="0"/>
          </a:p>
          <a:p>
            <a:r>
              <a:rPr lang="bg-BG" dirty="0"/>
              <a:t>Услугите му включват удостоверяване и повторно свързване след прекъсване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Сесиен слой</a:t>
            </a:r>
            <a:r>
              <a:rPr lang="en-US" dirty="0"/>
              <a:t>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71" y="2711260"/>
            <a:ext cx="7201541" cy="39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6814A-9D97-45F4-9EC4-DC7490446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Отговорен за комуникация между крайни точки в мрежата</a:t>
            </a:r>
            <a:endParaRPr lang="en-GB" dirty="0"/>
          </a:p>
          <a:p>
            <a:r>
              <a:rPr lang="bg-BG" dirty="0"/>
              <a:t>Осигурява логическа комуникация между процесите на </a:t>
            </a:r>
            <a:br>
              <a:rPr lang="bg-BG" dirty="0"/>
            </a:br>
            <a:r>
              <a:rPr lang="bg-BG" dirty="0"/>
              <a:t>приложение</a:t>
            </a:r>
            <a:endParaRPr lang="en-GB" dirty="0"/>
          </a:p>
          <a:p>
            <a:r>
              <a:rPr lang="bg-BG" dirty="0"/>
              <a:t>Отговаря за управлението на корекцията на грешки, като </a:t>
            </a:r>
            <a:br>
              <a:rPr lang="bg-BG" dirty="0"/>
            </a:br>
            <a:r>
              <a:rPr lang="bg-BG" dirty="0"/>
              <a:t>осигурява качество и надеждност на крайния потребител</a:t>
            </a:r>
            <a:endParaRPr lang="en-GB" dirty="0"/>
          </a:p>
          <a:p>
            <a:r>
              <a:rPr lang="bg-BG" dirty="0"/>
              <a:t>Примерни протоколи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Transmission Control Protocol (TCP)</a:t>
            </a:r>
          </a:p>
          <a:p>
            <a:pPr lvl="1"/>
            <a:r>
              <a:rPr lang="en-GB" dirty="0"/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Транспортен слой </a:t>
            </a:r>
            <a:r>
              <a:rPr lang="en-GB" dirty="0"/>
              <a:t>- 4</a:t>
            </a:r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316A-B598-45DA-B382-0AB8DE3FD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Предоставя средствата за преност на пакети от едно устройство до друго</a:t>
            </a:r>
          </a:p>
          <a:p>
            <a:r>
              <a:rPr lang="bg-BG" dirty="0"/>
              <a:t>Отговаря на заявки от транспортния протокол и изпраща заявки към каналния слой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Мрежов слой</a:t>
            </a:r>
            <a:r>
              <a:rPr lang="en-GB" dirty="0"/>
              <a:t>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526" y="4175403"/>
            <a:ext cx="5856722" cy="17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323EF-2BEA-442C-A807-CDB2B878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Осигурява прехвърляне на данни от устройство до устройство</a:t>
            </a:r>
            <a:endParaRPr lang="en-GB" dirty="0"/>
          </a:p>
          <a:p>
            <a:r>
              <a:rPr lang="bg-BG" dirty="0"/>
              <a:t>Тук се идентифицират и коригират грешки, възникнали при преноса на данни във физическия слой</a:t>
            </a:r>
            <a:endParaRPr lang="en-US" dirty="0"/>
          </a:p>
          <a:p>
            <a:r>
              <a:rPr lang="bg-BG" dirty="0"/>
              <a:t>Разделя се на два подслоя</a:t>
            </a:r>
            <a:r>
              <a:rPr lang="en-US" dirty="0"/>
              <a:t>:</a:t>
            </a:r>
            <a:endParaRPr lang="en-GB" dirty="0"/>
          </a:p>
          <a:p>
            <a:pPr lvl="1"/>
            <a:r>
              <a:rPr lang="en-GB" dirty="0"/>
              <a:t>MAC </a:t>
            </a:r>
            <a:r>
              <a:rPr lang="bg-BG" dirty="0"/>
              <a:t>слой</a:t>
            </a:r>
            <a:r>
              <a:rPr lang="en-GB" dirty="0"/>
              <a:t> - </a:t>
            </a:r>
            <a:r>
              <a:rPr lang="bg-BG" dirty="0"/>
              <a:t>на това как устройствата в мрежа получават достъп до носител и </a:t>
            </a:r>
            <a:br>
              <a:rPr lang="bg-BG" dirty="0"/>
            </a:br>
            <a:r>
              <a:rPr lang="bg-BG" dirty="0"/>
              <a:t>разрешение за предаване на данни</a:t>
            </a:r>
            <a:endParaRPr lang="en-GB" dirty="0"/>
          </a:p>
          <a:p>
            <a:pPr lvl="1"/>
            <a:r>
              <a:rPr lang="en-GB" dirty="0"/>
              <a:t>LLC </a:t>
            </a:r>
            <a:r>
              <a:rPr lang="bg-BG" dirty="0"/>
              <a:t>слой</a:t>
            </a:r>
            <a:r>
              <a:rPr lang="en-GB" dirty="0"/>
              <a:t> – </a:t>
            </a:r>
            <a:r>
              <a:rPr lang="bg-BG" dirty="0"/>
              <a:t>идентифициране и капсулиране на протоколи на мрежовия слой, контролира проверката на грешките и синхронизирането на фреймовете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Канален слой</a:t>
            </a:r>
            <a:r>
              <a:rPr lang="en-GB" dirty="0"/>
              <a:t> - 2</a:t>
            </a:r>
          </a:p>
        </p:txBody>
      </p:sp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Започва с развитието на електронните компютри през 50-те години</a:t>
            </a:r>
            <a:endParaRPr lang="en-US" dirty="0"/>
          </a:p>
          <a:p>
            <a:r>
              <a:rPr lang="bg-BG" dirty="0"/>
              <a:t>Мрежите за обмен на данни са разработени в края на </a:t>
            </a:r>
            <a:br>
              <a:rPr lang="bg-BG" dirty="0"/>
            </a:br>
            <a:r>
              <a:rPr lang="bg-BG" dirty="0"/>
              <a:t>60-те години</a:t>
            </a:r>
            <a:endParaRPr lang="en-US" dirty="0"/>
          </a:p>
          <a:p>
            <a:r>
              <a:rPr lang="bg-BG" dirty="0"/>
              <a:t>Интернет протоколът е разработен през 70-те години</a:t>
            </a:r>
            <a:endParaRPr lang="en-US" dirty="0"/>
          </a:p>
          <a:p>
            <a:r>
              <a:rPr lang="bg-BG" dirty="0"/>
              <a:t>През 80-те години в CERN Тим Бърнърс-Ли създава </a:t>
            </a:r>
            <a:br>
              <a:rPr lang="bg-BG" dirty="0"/>
            </a:br>
            <a:r>
              <a:rPr lang="bg-BG" dirty="0"/>
              <a:t>World Wide Web - първият уебсайт, свързващ документите с хипертекст в информационна система, достъпна от всеки възел в мрежата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История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A3FA-33ED-4A02-A58D-8072B602C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Преобразува двоичните данни от горните слоеве в сигнали, които предава през локални носители (електрически, светлинни или радиосигнали)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Физически слой</a:t>
            </a:r>
            <a:r>
              <a:rPr lang="en-GB" dirty="0"/>
              <a:t>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581400"/>
            <a:ext cx="6430388" cy="11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036C-8D9A-43EF-A691-396737E9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GB" dirty="0"/>
              <a:t>Socket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BD5A0-A4E9-42DD-9F2A-B87C13DF44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6388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28" name="Picture 4" descr="Image result for TCP sockets">
            <a:extLst>
              <a:ext uri="{FF2B5EF4-FFF2-40B4-BE49-F238E27FC236}">
                <a16:creationId xmlns:a16="http://schemas.microsoft.com/office/drawing/2014/main" id="{DF5D765D-77A8-4539-BB47-657198036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2416262"/>
            <a:ext cx="4905375" cy="177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598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323EF-2BEA-442C-A807-CDB2B878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 два възела в мрежова инфраструктура</a:t>
            </a:r>
          </a:p>
          <a:p>
            <a:r>
              <a:rPr lang="bg-BG" dirty="0"/>
              <a:t>Характеризира се с </a:t>
            </a:r>
            <a:r>
              <a:rPr lang="en-GB" dirty="0"/>
              <a:t>IP </a:t>
            </a:r>
            <a:r>
              <a:rPr lang="bg-BG" dirty="0"/>
              <a:t>и порт</a:t>
            </a:r>
          </a:p>
          <a:p>
            <a:r>
              <a:rPr lang="bg-BG" dirty="0"/>
              <a:t>Роли на възлите, свързани чрез </a:t>
            </a:r>
            <a:r>
              <a:rPr lang="en-GB" dirty="0"/>
              <a:t>sockets</a:t>
            </a:r>
          </a:p>
          <a:p>
            <a:pPr lvl="1"/>
            <a:r>
              <a:rPr lang="bg-BG" dirty="0"/>
              <a:t>Клиент</a:t>
            </a:r>
          </a:p>
          <a:p>
            <a:pPr lvl="1"/>
            <a:r>
              <a:rPr lang="bg-BG" dirty="0"/>
              <a:t>Сървър</a:t>
            </a:r>
          </a:p>
          <a:p>
            <a:r>
              <a:rPr lang="bg-BG" dirty="0"/>
              <a:t>Връзката между клиента и сървъра е двупосочна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GB" dirty="0"/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3894865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323EF-2BEA-442C-A807-CDB2B878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TCP/IP </a:t>
            </a:r>
            <a:r>
              <a:rPr lang="bg-BG" dirty="0"/>
              <a:t>сокетите свързват два процеса, които работят в обща мрежа</a:t>
            </a:r>
          </a:p>
          <a:p>
            <a:r>
              <a:rPr lang="bg-BG" dirty="0"/>
              <a:t>Всеки един от двата сокета работи напълно автономно</a:t>
            </a:r>
            <a:endParaRPr lang="en-GB" dirty="0"/>
          </a:p>
          <a:p>
            <a:r>
              <a:rPr lang="bg-BG" dirty="0"/>
              <a:t>Начин на работа</a:t>
            </a:r>
          </a:p>
          <a:p>
            <a:pPr lvl="1"/>
            <a:r>
              <a:rPr lang="bg-BG" dirty="0"/>
              <a:t>Създаване на </a:t>
            </a:r>
            <a:r>
              <a:rPr lang="en-GB" dirty="0"/>
              <a:t>socket</a:t>
            </a:r>
          </a:p>
          <a:p>
            <a:pPr lvl="1"/>
            <a:r>
              <a:rPr lang="bg-BG" dirty="0"/>
              <a:t>Свързване на </a:t>
            </a:r>
            <a:r>
              <a:rPr lang="en-GB" dirty="0"/>
              <a:t>socket </a:t>
            </a:r>
            <a:r>
              <a:rPr lang="bg-BG" dirty="0"/>
              <a:t>с крайна точка</a:t>
            </a:r>
            <a:endParaRPr lang="en-GB" dirty="0"/>
          </a:p>
          <a:p>
            <a:pPr lvl="1"/>
            <a:r>
              <a:rPr lang="bg-BG" dirty="0"/>
              <a:t>Установяване на връзка</a:t>
            </a:r>
          </a:p>
          <a:p>
            <a:pPr lvl="1"/>
            <a:r>
              <a:rPr lang="bg-BG" dirty="0"/>
              <a:t>Двупосочно предаване на информация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</a:t>
            </a:r>
            <a:r>
              <a:rPr lang="en-GB" dirty="0"/>
              <a:t>Socket</a:t>
            </a:r>
            <a:r>
              <a:rPr lang="bg-BG" dirty="0"/>
              <a:t> (2)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891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323EF-2BEA-442C-A807-CDB2B878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GB" dirty="0" err="1"/>
              <a:t>System.Net.IPHostEntry</a:t>
            </a:r>
            <a:br>
              <a:rPr lang="bg-BG" dirty="0"/>
            </a:br>
            <a:r>
              <a:rPr lang="bg-BG" dirty="0"/>
              <a:t>Класът </a:t>
            </a:r>
            <a:r>
              <a:rPr lang="en-GB" dirty="0" err="1"/>
              <a:t>IPHostEntry</a:t>
            </a:r>
            <a:r>
              <a:rPr lang="en-GB" dirty="0"/>
              <a:t> </a:t>
            </a:r>
            <a:r>
              <a:rPr lang="bg-BG" dirty="0"/>
              <a:t>представя информация за интернет хост и се характеризира със:</a:t>
            </a:r>
          </a:p>
          <a:p>
            <a:pPr lvl="1"/>
            <a:r>
              <a:rPr lang="en-GB" dirty="0" err="1"/>
              <a:t>HostName</a:t>
            </a:r>
            <a:r>
              <a:rPr lang="bg-BG" dirty="0"/>
              <a:t> – име на системата (хост)</a:t>
            </a:r>
          </a:p>
          <a:p>
            <a:pPr lvl="1"/>
            <a:r>
              <a:rPr lang="en-GB" dirty="0" err="1"/>
              <a:t>AddressList</a:t>
            </a:r>
            <a:r>
              <a:rPr lang="bg-BG" dirty="0"/>
              <a:t> – масив от адреси, чрез които може да се адресира съответната система, като всеки от тях се състои от адрес и тип на адреса (</a:t>
            </a:r>
            <a:r>
              <a:rPr lang="en-GB" dirty="0" err="1"/>
              <a:t>AddressFamilly</a:t>
            </a:r>
            <a:r>
              <a:rPr lang="en-GB" dirty="0"/>
              <a:t>)</a:t>
            </a:r>
            <a:r>
              <a:rPr lang="bg-BG" dirty="0"/>
              <a:t>, който може да бъде </a:t>
            </a:r>
            <a:r>
              <a:rPr lang="en-GB" dirty="0"/>
              <a:t>IPv4, IPv6</a:t>
            </a:r>
            <a:r>
              <a:rPr lang="bg-BG" dirty="0"/>
              <a:t> и т.н.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със </a:t>
            </a:r>
            <a:r>
              <a:rPr lang="en-GB" dirty="0"/>
              <a:t>Socket</a:t>
            </a:r>
            <a:r>
              <a:rPr lang="bg-BG" dirty="0"/>
              <a:t> в </a:t>
            </a:r>
            <a:r>
              <a:rPr lang="en-GB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696320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323EF-2BEA-442C-A807-CDB2B878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Класът </a:t>
            </a:r>
            <a:r>
              <a:rPr lang="en-GB" dirty="0" err="1"/>
              <a:t>System.Net</a:t>
            </a:r>
            <a:r>
              <a:rPr lang="bg-BG" dirty="0"/>
              <a:t>.</a:t>
            </a:r>
            <a:r>
              <a:rPr lang="en-GB" dirty="0" err="1"/>
              <a:t>Dns</a:t>
            </a:r>
            <a:br>
              <a:rPr lang="bg-BG" dirty="0"/>
            </a:br>
            <a:r>
              <a:rPr lang="bg-BG" dirty="0"/>
              <a:t>Класът </a:t>
            </a:r>
            <a:r>
              <a:rPr lang="en-GB" dirty="0" err="1"/>
              <a:t>Dns</a:t>
            </a:r>
            <a:r>
              <a:rPr lang="en-GB" dirty="0"/>
              <a:t> </a:t>
            </a:r>
            <a:r>
              <a:rPr lang="bg-BG" dirty="0"/>
              <a:t>улеснява работата със домейни</a:t>
            </a:r>
          </a:p>
          <a:p>
            <a:pPr lvl="1"/>
            <a:r>
              <a:rPr lang="bg-BG" dirty="0"/>
              <a:t>Метода </a:t>
            </a:r>
            <a:r>
              <a:rPr lang="en-GB" dirty="0" err="1"/>
              <a:t>GetHostName</a:t>
            </a:r>
            <a:r>
              <a:rPr lang="bg-BG" dirty="0"/>
              <a:t>() връща името на компютъра, на който се изпълнява програмата</a:t>
            </a:r>
          </a:p>
          <a:p>
            <a:pPr lvl="1"/>
            <a:r>
              <a:rPr lang="bg-BG" dirty="0"/>
              <a:t>Метода </a:t>
            </a:r>
            <a:r>
              <a:rPr lang="en-GB" dirty="0" err="1"/>
              <a:t>GetHostEntry</a:t>
            </a:r>
            <a:r>
              <a:rPr lang="bg-BG" dirty="0"/>
              <a:t>(</a:t>
            </a:r>
            <a:r>
              <a:rPr lang="en-GB" dirty="0"/>
              <a:t>string </a:t>
            </a:r>
            <a:r>
              <a:rPr lang="en-GB" dirty="0" err="1"/>
              <a:t>hostNameOrAddress</a:t>
            </a:r>
            <a:r>
              <a:rPr lang="bg-BG" dirty="0"/>
              <a:t>)</a:t>
            </a:r>
            <a:r>
              <a:rPr lang="en-GB" dirty="0"/>
              <a:t> </a:t>
            </a:r>
            <a:r>
              <a:rPr lang="bg-BG" dirty="0"/>
              <a:t>приема име на система или домейн име и връща като резултат обект от тип </a:t>
            </a:r>
            <a:r>
              <a:rPr lang="en-GB" dirty="0" err="1"/>
              <a:t>IPHostEntry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със </a:t>
            </a:r>
            <a:r>
              <a:rPr lang="en-GB" dirty="0"/>
              <a:t>Socket</a:t>
            </a:r>
            <a:r>
              <a:rPr lang="bg-BG" dirty="0"/>
              <a:t> в </a:t>
            </a:r>
            <a:r>
              <a:rPr lang="en-GB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2728745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323EF-2BEA-442C-A807-CDB2B878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Класът </a:t>
            </a:r>
            <a:r>
              <a:rPr lang="en-GB" dirty="0" err="1"/>
              <a:t>System.Net</a:t>
            </a:r>
            <a:r>
              <a:rPr lang="bg-BG" dirty="0"/>
              <a:t>.</a:t>
            </a:r>
            <a:r>
              <a:rPr lang="en-GB" dirty="0" err="1"/>
              <a:t>IPEndPoint</a:t>
            </a:r>
            <a:br>
              <a:rPr lang="bg-BG" dirty="0"/>
            </a:br>
            <a:r>
              <a:rPr lang="bg-BG" dirty="0"/>
              <a:t>Класът </a:t>
            </a:r>
            <a:r>
              <a:rPr lang="en-GB" dirty="0" err="1"/>
              <a:t>IPEndPoint</a:t>
            </a:r>
            <a:r>
              <a:rPr lang="bg-BG" dirty="0"/>
              <a:t> представя крайна точка, характеризирана от </a:t>
            </a:r>
            <a:r>
              <a:rPr lang="en-GB" dirty="0"/>
              <a:t>IP </a:t>
            </a:r>
            <a:r>
              <a:rPr lang="bg-BG" dirty="0"/>
              <a:t>адрес и порт, към която сървърен </a:t>
            </a:r>
            <a:r>
              <a:rPr lang="en-GB" dirty="0"/>
              <a:t>Socket </a:t>
            </a:r>
            <a:r>
              <a:rPr lang="bg-BG" dirty="0"/>
              <a:t>може да се свърже </a:t>
            </a:r>
            <a:r>
              <a:rPr lang="en-GB" dirty="0"/>
              <a:t>(binding)</a:t>
            </a:r>
            <a:endParaRPr lang="bg-BG" dirty="0"/>
          </a:p>
          <a:p>
            <a:r>
              <a:rPr lang="bg-BG" dirty="0"/>
              <a:t>Класът </a:t>
            </a:r>
            <a:r>
              <a:rPr lang="en-GB" dirty="0" err="1"/>
              <a:t>System.Net.Sockets.Socket</a:t>
            </a:r>
            <a:br>
              <a:rPr lang="en-GB" dirty="0"/>
            </a:br>
            <a:r>
              <a:rPr lang="bg-BG" dirty="0"/>
              <a:t>Класът </a:t>
            </a:r>
            <a:r>
              <a:rPr lang="en-GB" dirty="0"/>
              <a:t>Socket </a:t>
            </a:r>
            <a:r>
              <a:rPr lang="bg-BG" dirty="0"/>
              <a:t>може да бъде използван като клиент и като сървър и в двата случая може да предава и да получава съобщения</a:t>
            </a:r>
            <a:endParaRPr lang="en-GB" dirty="0"/>
          </a:p>
          <a:p>
            <a:pPr lvl="1"/>
            <a:r>
              <a:rPr lang="bg-BG" dirty="0"/>
              <a:t>При създаване на </a:t>
            </a:r>
            <a:r>
              <a:rPr lang="en-GB" dirty="0"/>
              <a:t>Socket </a:t>
            </a:r>
            <a:r>
              <a:rPr lang="bg-BG" dirty="0"/>
              <a:t>трябва да се упомене вид адрес</a:t>
            </a:r>
            <a:r>
              <a:rPr lang="en-GB" dirty="0"/>
              <a:t> (IPv4, IPv6 …)</a:t>
            </a:r>
            <a:r>
              <a:rPr lang="bg-BG" dirty="0"/>
              <a:t>, протокола</a:t>
            </a:r>
            <a:r>
              <a:rPr lang="en-GB" dirty="0"/>
              <a:t> (TCP, UDP …)</a:t>
            </a:r>
            <a:r>
              <a:rPr lang="bg-BG" dirty="0"/>
              <a:t> и тип на </a:t>
            </a:r>
            <a:r>
              <a:rPr lang="en-GB" dirty="0"/>
              <a:t>Socket-a (Stream, Raw …)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със </a:t>
            </a:r>
            <a:r>
              <a:rPr lang="en-GB" dirty="0"/>
              <a:t>Socket</a:t>
            </a:r>
            <a:r>
              <a:rPr lang="bg-BG" dirty="0"/>
              <a:t> в </a:t>
            </a:r>
            <a:r>
              <a:rPr lang="en-GB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124876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323EF-2BEA-442C-A807-CDB2B878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Сървърен </a:t>
            </a:r>
            <a:r>
              <a:rPr lang="en-GB" dirty="0"/>
              <a:t>Socket</a:t>
            </a:r>
            <a:endParaRPr lang="bg-BG" dirty="0"/>
          </a:p>
          <a:p>
            <a:pPr lvl="1"/>
            <a:r>
              <a:rPr lang="bg-BG" dirty="0"/>
              <a:t>Метод </a:t>
            </a:r>
            <a:r>
              <a:rPr lang="en-GB" dirty="0"/>
              <a:t>Bind</a:t>
            </a:r>
            <a:r>
              <a:rPr lang="bg-BG" dirty="0"/>
              <a:t> обвързва </a:t>
            </a:r>
            <a:r>
              <a:rPr lang="en-GB" dirty="0"/>
              <a:t>Socket</a:t>
            </a:r>
            <a:r>
              <a:rPr lang="bg-BG" dirty="0"/>
              <a:t> обекта с порт в ОС</a:t>
            </a:r>
          </a:p>
          <a:p>
            <a:pPr lvl="1"/>
            <a:r>
              <a:rPr lang="bg-BG" dirty="0"/>
              <a:t>Метод </a:t>
            </a:r>
            <a:r>
              <a:rPr lang="en-GB" dirty="0"/>
              <a:t>Listen</a:t>
            </a:r>
            <a:r>
              <a:rPr lang="bg-BG" dirty="0"/>
              <a:t> кара сокета да започне да следи за входящи съобщения на порта, на който той работи.</a:t>
            </a:r>
          </a:p>
          <a:p>
            <a:pPr lvl="2"/>
            <a:r>
              <a:rPr lang="bg-BG" dirty="0"/>
              <a:t>Сокети, който слушат за входящи съобщения се използват за създаване на нови </a:t>
            </a:r>
            <a:r>
              <a:rPr lang="en-GB" dirty="0"/>
              <a:t>socket </a:t>
            </a:r>
            <a:r>
              <a:rPr lang="bg-BG" dirty="0"/>
              <a:t>обекти за всяка новозаявена връзка</a:t>
            </a:r>
          </a:p>
          <a:p>
            <a:pPr lvl="2"/>
            <a:r>
              <a:rPr lang="bg-BG" dirty="0"/>
              <a:t>Новите </a:t>
            </a:r>
            <a:r>
              <a:rPr lang="en-GB" dirty="0"/>
              <a:t>socket</a:t>
            </a:r>
            <a:r>
              <a:rPr lang="bg-BG" dirty="0"/>
              <a:t> обекти се използват за двупосочна комуникация със системи, работещи в мрежовата инфраструктура</a:t>
            </a:r>
          </a:p>
          <a:p>
            <a:pPr lvl="2"/>
            <a:r>
              <a:rPr lang="bg-BG" dirty="0"/>
              <a:t>Сокета, който слуша се използва за диспечер на нови връзки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със </a:t>
            </a:r>
            <a:r>
              <a:rPr lang="en-GB" dirty="0"/>
              <a:t>Socket</a:t>
            </a:r>
            <a:r>
              <a:rPr lang="bg-BG" dirty="0"/>
              <a:t> в </a:t>
            </a:r>
            <a:r>
              <a:rPr lang="en-GB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95923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323EF-2BEA-442C-A807-CDB2B878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Работа със </a:t>
            </a:r>
            <a:r>
              <a:rPr lang="en-GB" dirty="0"/>
              <a:t>Socket</a:t>
            </a:r>
            <a:endParaRPr lang="bg-BG" dirty="0"/>
          </a:p>
          <a:p>
            <a:pPr lvl="1"/>
            <a:r>
              <a:rPr lang="bg-BG" dirty="0"/>
              <a:t>Метод </a:t>
            </a:r>
            <a:r>
              <a:rPr lang="en-GB" dirty="0"/>
              <a:t>Connect </a:t>
            </a:r>
            <a:r>
              <a:rPr lang="bg-BG" dirty="0"/>
              <a:t>инициира връзка с отдалечен сокет, като приема параметър от тип </a:t>
            </a:r>
            <a:r>
              <a:rPr lang="en-GB" dirty="0" err="1"/>
              <a:t>IPEndPoint</a:t>
            </a:r>
            <a:endParaRPr lang="en-GB" dirty="0"/>
          </a:p>
          <a:p>
            <a:pPr lvl="1"/>
            <a:r>
              <a:rPr lang="bg-BG" dirty="0"/>
              <a:t>Метод </a:t>
            </a:r>
            <a:r>
              <a:rPr lang="en-GB" dirty="0"/>
              <a:t>Send </a:t>
            </a:r>
            <a:r>
              <a:rPr lang="bg-BG" dirty="0"/>
              <a:t>изпраща масив от байтове към отдалечен сокет</a:t>
            </a:r>
          </a:p>
          <a:p>
            <a:pPr lvl="1"/>
            <a:r>
              <a:rPr lang="bg-BG" dirty="0"/>
              <a:t>Метод </a:t>
            </a:r>
            <a:r>
              <a:rPr lang="en-GB" dirty="0"/>
              <a:t>Shutdown </a:t>
            </a:r>
            <a:r>
              <a:rPr lang="bg-BG" dirty="0"/>
              <a:t>блокира сокета за четене/писане или и за двете</a:t>
            </a:r>
          </a:p>
          <a:p>
            <a:pPr lvl="1"/>
            <a:r>
              <a:rPr lang="bg-BG" dirty="0"/>
              <a:t>Метод </a:t>
            </a:r>
            <a:r>
              <a:rPr lang="en-GB" dirty="0"/>
              <a:t>Close </a:t>
            </a:r>
            <a:r>
              <a:rPr lang="bg-BG" dirty="0"/>
              <a:t>затваря сокета</a:t>
            </a:r>
          </a:p>
          <a:p>
            <a:pPr lvl="1"/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със </a:t>
            </a:r>
            <a:r>
              <a:rPr lang="en-GB" dirty="0"/>
              <a:t>Socket</a:t>
            </a:r>
            <a:r>
              <a:rPr lang="bg-BG" dirty="0"/>
              <a:t> в </a:t>
            </a:r>
            <a:r>
              <a:rPr lang="en-GB" dirty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2722902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69C5-AA97-4BF9-A0F8-AC866181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bg-BG" dirty="0"/>
              <a:t>Мрежов хардуер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BA84F-EDE0-4AF8-AADF-FA944B27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bg-BG" dirty="0"/>
              <a:t>Основни хардуерни компоненти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E6624-4F25-495C-A1DA-8D6638DF8F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6388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07" y="1752873"/>
            <a:ext cx="2525409" cy="288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 така, какво е Интернет?</a:t>
            </a:r>
            <a:endParaRPr lang="en-US" dirty="0"/>
          </a:p>
          <a:p>
            <a:pPr lvl="1"/>
            <a:r>
              <a:rPr lang="bg-BG" dirty="0"/>
              <a:t>Мрежови устройства</a:t>
            </a:r>
          </a:p>
          <a:p>
            <a:pPr lvl="1"/>
            <a:r>
              <a:rPr lang="bg-BG" dirty="0"/>
              <a:t>Трасета от кабели, прекарани под земята или през океана</a:t>
            </a:r>
            <a:endParaRPr lang="en-US" dirty="0"/>
          </a:p>
          <a:p>
            <a:pPr lvl="1"/>
            <a:r>
              <a:rPr lang="bg-BG" dirty="0"/>
              <a:t>Данни, предавани по кабел (оптичен или меден), чрез сателитна връзка, клетъчна мрежа или друга медия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Въведение в Интернет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06" y="4495800"/>
            <a:ext cx="3047206" cy="2032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57" y="4512052"/>
            <a:ext cx="3143701" cy="20162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06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Основни хардуерни компоненти:</a:t>
            </a:r>
          </a:p>
          <a:p>
            <a:pPr lvl="1"/>
            <a:r>
              <a:rPr lang="bg-BG" dirty="0"/>
              <a:t>Кабел</a:t>
            </a:r>
            <a:endParaRPr lang="en-US" dirty="0"/>
          </a:p>
          <a:p>
            <a:pPr lvl="1"/>
            <a:r>
              <a:rPr lang="bg-BG" dirty="0"/>
              <a:t>Маршрутизатор </a:t>
            </a:r>
            <a:r>
              <a:rPr lang="en-GB" dirty="0"/>
              <a:t>(</a:t>
            </a:r>
            <a:r>
              <a:rPr lang="bg-BG" dirty="0"/>
              <a:t>рутер)</a:t>
            </a:r>
            <a:endParaRPr lang="en-US" dirty="0"/>
          </a:p>
          <a:p>
            <a:pPr lvl="1"/>
            <a:r>
              <a:rPr lang="bg-BG" dirty="0"/>
              <a:t>Повторител</a:t>
            </a:r>
            <a:r>
              <a:rPr lang="en-US" dirty="0"/>
              <a:t>, </a:t>
            </a:r>
            <a:r>
              <a:rPr lang="bg-BG" dirty="0"/>
              <a:t>Хъб,</a:t>
            </a:r>
            <a:r>
              <a:rPr lang="en-US" dirty="0"/>
              <a:t> </a:t>
            </a:r>
            <a:r>
              <a:rPr lang="bg-BG" dirty="0"/>
              <a:t>Превключвател (суич)</a:t>
            </a:r>
            <a:endParaRPr lang="en-US" dirty="0"/>
          </a:p>
          <a:p>
            <a:pPr lvl="1"/>
            <a:r>
              <a:rPr lang="bg-BG" dirty="0"/>
              <a:t>Мост</a:t>
            </a:r>
            <a:endParaRPr lang="en-US" dirty="0"/>
          </a:p>
          <a:p>
            <a:pPr lvl="1"/>
            <a:r>
              <a:rPr lang="bg-BG" dirty="0"/>
              <a:t>Шлюз (гейтуей)</a:t>
            </a:r>
            <a:endParaRPr lang="en-US" dirty="0"/>
          </a:p>
          <a:p>
            <a:pPr lvl="1"/>
            <a:r>
              <a:rPr lang="bg-BG" dirty="0"/>
              <a:t>Мрежова интерфейсна карта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Мрежов Хардуер</a:t>
            </a:r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09E03-C18D-4B5A-9B0E-A3CC78691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Мрежов кабел </a:t>
            </a:r>
            <a:r>
              <a:rPr lang="en-US" dirty="0"/>
              <a:t>–</a:t>
            </a:r>
            <a:r>
              <a:rPr lang="bg-BG" dirty="0"/>
              <a:t> медиа за прехвърляне на данни от едно устройство на друго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/>
              <a:t>Маршрутизатор </a:t>
            </a:r>
            <a:r>
              <a:rPr lang="en-US" dirty="0"/>
              <a:t>– </a:t>
            </a:r>
            <a:r>
              <a:rPr lang="bg-BG" dirty="0"/>
              <a:t>свързващо устройство, което прехвърля пакети данни между различни компютърни </a:t>
            </a:r>
            <a:br>
              <a:rPr lang="bg-BG" dirty="0"/>
            </a:br>
            <a:r>
              <a:rPr lang="bg-BG" dirty="0"/>
              <a:t>мрежи (работи на ниво 3 на OSI)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Кабел и маршрутизатор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86" y="2380298"/>
            <a:ext cx="2230309" cy="1613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4733773"/>
            <a:ext cx="1779240" cy="1662645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174" y="1770857"/>
            <a:ext cx="3521607" cy="21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D68A4-0841-46D4-925B-F7DFE7205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Повторители, Хъбове и Суичове</a:t>
            </a:r>
            <a:r>
              <a:rPr lang="en-US" dirty="0"/>
              <a:t> </a:t>
            </a:r>
            <a:r>
              <a:rPr lang="bg-BG" dirty="0"/>
              <a:t>свързват мрежовите </a:t>
            </a:r>
            <a:br>
              <a:rPr lang="en-US" dirty="0"/>
            </a:br>
            <a:r>
              <a:rPr lang="bg-BG" dirty="0"/>
              <a:t>устройства заедно, така че да могат да функционират като </a:t>
            </a:r>
            <a:br>
              <a:rPr lang="en-US" dirty="0"/>
            </a:br>
            <a:r>
              <a:rPr lang="bg-BG" dirty="0"/>
              <a:t>един сегмент</a:t>
            </a:r>
            <a:endParaRPr lang="en-US" dirty="0"/>
          </a:p>
          <a:p>
            <a:pPr lvl="1"/>
            <a:r>
              <a:rPr lang="bg-BG" dirty="0"/>
              <a:t>Повторител</a:t>
            </a:r>
            <a:r>
              <a:rPr lang="en-US" dirty="0"/>
              <a:t> – </a:t>
            </a:r>
            <a:r>
              <a:rPr lang="bg-BG" dirty="0"/>
              <a:t>получава сигнал и го регенерира преди повторно предаване, така че да може да измине по-дълги разстояния</a:t>
            </a:r>
            <a:endParaRPr lang="en-US" dirty="0"/>
          </a:p>
          <a:p>
            <a:pPr lvl="1"/>
            <a:r>
              <a:rPr lang="bg-BG" dirty="0"/>
              <a:t>Хъб</a:t>
            </a:r>
            <a:r>
              <a:rPr lang="en-US" dirty="0"/>
              <a:t> – </a:t>
            </a:r>
            <a:r>
              <a:rPr lang="bg-BG" dirty="0"/>
              <a:t>мултипорт повторител (работи на ниво 1 на OSI модела)</a:t>
            </a:r>
            <a:endParaRPr lang="en-US" dirty="0"/>
          </a:p>
          <a:p>
            <a:pPr lvl="1"/>
            <a:r>
              <a:rPr lang="bg-BG" dirty="0"/>
              <a:t>Суич</a:t>
            </a:r>
            <a:r>
              <a:rPr lang="en-US" dirty="0"/>
              <a:t> – </a:t>
            </a:r>
            <a:r>
              <a:rPr lang="bg-BG" dirty="0"/>
              <a:t>получава данни от порт, използва размяна на пакети, </a:t>
            </a:r>
            <a:br>
              <a:rPr lang="bg-BG" dirty="0"/>
            </a:br>
            <a:r>
              <a:rPr lang="bg-BG" dirty="0"/>
              <a:t>за да разреши устройството на местоназначение и препраща </a:t>
            </a:r>
            <a:br>
              <a:rPr lang="bg-BG" dirty="0"/>
            </a:br>
            <a:r>
              <a:rPr lang="bg-BG" dirty="0"/>
              <a:t>данните към конкретната дестинация </a:t>
            </a:r>
            <a:br>
              <a:rPr lang="bg-BG" dirty="0"/>
            </a:br>
            <a:r>
              <a:rPr lang="bg-BG" dirty="0"/>
              <a:t>(работи на ниво 2 от модела OSI)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Повторители, Хъбове и Суичове</a:t>
            </a:r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BD307-6CEA-4D34-8E1B-CDB4DEC91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g-BG" dirty="0"/>
              <a:t>Мост</a:t>
            </a:r>
            <a:endParaRPr lang="en-US" dirty="0"/>
          </a:p>
          <a:p>
            <a:pPr lvl="1"/>
            <a:r>
              <a:rPr lang="bg-BG" dirty="0"/>
              <a:t>Свързва два отделни, но подобни Ethernet мрежови сегменти</a:t>
            </a:r>
            <a:r>
              <a:rPr lang="en-US" dirty="0"/>
              <a:t> </a:t>
            </a:r>
          </a:p>
          <a:p>
            <a:pPr lvl="1"/>
            <a:r>
              <a:rPr lang="bg-BG" dirty="0"/>
              <a:t>Препраща пакети от изходната мрежа към определената мрежа (работи на ниво 2 на OSI)</a:t>
            </a:r>
            <a:endParaRPr lang="en-US" dirty="0"/>
          </a:p>
          <a:p>
            <a:r>
              <a:rPr lang="bg-BG" dirty="0"/>
              <a:t>Шлюз</a:t>
            </a:r>
            <a:endParaRPr lang="en-US" dirty="0"/>
          </a:p>
          <a:p>
            <a:pPr lvl="1"/>
            <a:r>
              <a:rPr lang="bg-BG" dirty="0"/>
              <a:t>Свързва мрежи, които работят върху различни протоколи</a:t>
            </a:r>
            <a:endParaRPr lang="en-US" dirty="0"/>
          </a:p>
          <a:p>
            <a:pPr lvl="1"/>
            <a:r>
              <a:rPr lang="bg-BG" dirty="0"/>
              <a:t>Входната и изходната точка на мрежата (контролира достъпа до други мрежи)</a:t>
            </a:r>
            <a:endParaRPr lang="en-US" dirty="0"/>
          </a:p>
          <a:p>
            <a:pPr lvl="1"/>
            <a:r>
              <a:rPr lang="bg-BG" dirty="0"/>
              <a:t>Ниво 4, 5, 6 или 7 на OSI модела (същото като защитните стени)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Мост и шлюз</a:t>
            </a:r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AFA3D-9AB6-42F6-A376-C7DAAD915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Компонент, който свързва компютърна система с компютърна мрежа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Мрежова интерфейсна карта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41" y="2592501"/>
            <a:ext cx="6662436" cy="37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E1BB-28A5-4B24-88A6-72D981FC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bg-BG" dirty="0"/>
              <a:t>Бъдещето на Интернет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6388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71" y="2161354"/>
            <a:ext cx="4223881" cy="2535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EC3BD-40F7-4C8C-8BD4-77D2ACE44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bg-BG" dirty="0"/>
              <a:t>След 2 години ще има 7,6 милиарда души, които използват </a:t>
            </a:r>
            <a:br>
              <a:rPr lang="bg-BG" dirty="0"/>
            </a:br>
            <a:r>
              <a:rPr lang="bg-BG" dirty="0"/>
              <a:t>интернет</a:t>
            </a:r>
            <a:endParaRPr lang="en-GB" dirty="0"/>
          </a:p>
          <a:p>
            <a:pPr lvl="1"/>
            <a:r>
              <a:rPr lang="bg-BG" dirty="0"/>
              <a:t>До 2020 г. ще има 50 милиарда устройства, свързани с интернет</a:t>
            </a:r>
            <a:endParaRPr lang="en-GB" dirty="0"/>
          </a:p>
          <a:p>
            <a:pPr lvl="2"/>
            <a:r>
              <a:rPr lang="bg-BG" dirty="0"/>
              <a:t>Типичен модерен дом има: компютър, лаптоп, таблет, </a:t>
            </a:r>
            <a:br>
              <a:rPr lang="bg-BG" dirty="0"/>
            </a:br>
            <a:r>
              <a:rPr lang="bg-BG" dirty="0"/>
              <a:t>интелигентни телефон; телевизор; климатик; часовник, мрежова охранителна камера, мрежов принтер и др. </a:t>
            </a:r>
          </a:p>
          <a:p>
            <a:pPr lvl="1"/>
            <a:r>
              <a:rPr lang="en-GB" dirty="0"/>
              <a:t>"Internet of Things" </a:t>
            </a:r>
            <a:r>
              <a:rPr lang="bg-BG" dirty="0"/>
              <a:t>ще се разшири в сферите на:</a:t>
            </a:r>
            <a:endParaRPr lang="en-GB" dirty="0"/>
          </a:p>
          <a:p>
            <a:pPr lvl="2"/>
            <a:r>
              <a:rPr lang="bg-BG" dirty="0"/>
              <a:t>Здравеопазване, селско стопанство, производство</a:t>
            </a:r>
            <a:endParaRPr lang="en-GB" dirty="0"/>
          </a:p>
          <a:p>
            <a:pPr lvl="2"/>
            <a:r>
              <a:rPr lang="bg-BG" dirty="0"/>
              <a:t>Интелигентни домове, автомобили и градове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Бъдещето на Интернет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Запознаване с TCP,IP и сокети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72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3812" y="5640671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28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bg-BG" dirty="0"/>
              <a:t>Интернет доставчиците</a:t>
            </a:r>
            <a:r>
              <a:rPr lang="en-US" dirty="0"/>
              <a:t> </a:t>
            </a:r>
            <a:r>
              <a:rPr lang="bg-BG" dirty="0"/>
              <a:t>имат достъп до такива трасета</a:t>
            </a:r>
          </a:p>
          <a:p>
            <a:r>
              <a:rPr lang="bg-BG" dirty="0"/>
              <a:t>Косвено се свързваме с тях чрез интернет доставчици</a:t>
            </a:r>
            <a:endParaRPr lang="en-US" dirty="0"/>
          </a:p>
          <a:p>
            <a:r>
              <a:rPr lang="bg-BG" dirty="0"/>
              <a:t>Интернет е мрежа от мрежи</a:t>
            </a:r>
          </a:p>
          <a:p>
            <a:r>
              <a:rPr lang="bg-BG" dirty="0"/>
              <a:t>Свързва милиарди устройства по целия свят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Въведение в Интернет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5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Група от две или повече устройства, които могат да комуникират</a:t>
            </a:r>
            <a:endParaRPr lang="en-US" dirty="0"/>
          </a:p>
          <a:p>
            <a:r>
              <a:rPr lang="bg-BG" dirty="0"/>
              <a:t>Състои се от множество различни компютърни системи, </a:t>
            </a:r>
            <a:br>
              <a:rPr lang="en-US" dirty="0"/>
            </a:br>
            <a:r>
              <a:rPr lang="bg-BG" dirty="0"/>
              <a:t>свързани чрез физически и / или безжични връзки</a:t>
            </a:r>
            <a:endParaRPr lang="en-US" dirty="0"/>
          </a:p>
          <a:p>
            <a:r>
              <a:rPr lang="bg-BG" dirty="0"/>
              <a:t>Мащабът може да варира от един компютър, споделящ </a:t>
            </a:r>
            <a:br>
              <a:rPr lang="en-US" dirty="0"/>
            </a:br>
            <a:r>
              <a:rPr lang="bg-BG" dirty="0"/>
              <a:t>основни периферни устройства, до масивни центрове за данни, разположени по целия свят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Какво е мрежа?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Интернет е изграден от стотици хиляди мрежи и милиарди компютри и устройства, свързани физически</a:t>
            </a:r>
            <a:endParaRPr lang="en-US" dirty="0"/>
          </a:p>
          <a:p>
            <a:pPr lvl="1"/>
            <a:r>
              <a:rPr lang="bg-BG" dirty="0"/>
              <a:t>Тези различни системи се свързват помежду си, общуват с всички други и работят заедно на база стандарти за пренос на данни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Мрежи и Интернет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03" y="4172628"/>
            <a:ext cx="1904504" cy="1904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95" y="4174303"/>
            <a:ext cx="3264558" cy="22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F72638-D871-4E99-B1FF-58DF6D75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bg-BG" dirty="0"/>
              <a:t>Как работи Интернет?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34" y="1585827"/>
            <a:ext cx="2981556" cy="30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5086</TotalTime>
  <Words>2505</Words>
  <Application>Microsoft Office PowerPoint</Application>
  <PresentationFormat>Custom</PresentationFormat>
  <Paragraphs>366</Paragraphs>
  <Slides>58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Съдържание</vt:lpstr>
      <vt:lpstr>Въведение в Интернет</vt:lpstr>
      <vt:lpstr>История</vt:lpstr>
      <vt:lpstr>Въведение в Интернет</vt:lpstr>
      <vt:lpstr>Въведение в Интернет (2)</vt:lpstr>
      <vt:lpstr>Какво е мрежа?</vt:lpstr>
      <vt:lpstr>Мрежи и Интернет</vt:lpstr>
      <vt:lpstr>Как работи Интернет?</vt:lpstr>
      <vt:lpstr>Работен модел на уеб сървър</vt:lpstr>
      <vt:lpstr>Важни определения</vt:lpstr>
      <vt:lpstr>Сървъри и клиенти</vt:lpstr>
      <vt:lpstr>Мрежов протокол</vt:lpstr>
      <vt:lpstr>Пакети</vt:lpstr>
      <vt:lpstr>Пакети </vt:lpstr>
      <vt:lpstr>Пакети (2)</vt:lpstr>
      <vt:lpstr>Пътуване на пакетите в Мрежата</vt:lpstr>
      <vt:lpstr>Интернет протоколи</vt:lpstr>
      <vt:lpstr>Интернет протокол</vt:lpstr>
      <vt:lpstr>IP Адрес</vt:lpstr>
      <vt:lpstr>IPv4</vt:lpstr>
      <vt:lpstr>IPv6</vt:lpstr>
      <vt:lpstr>Какво е DNS?</vt:lpstr>
      <vt:lpstr>Пример за DNS</vt:lpstr>
      <vt:lpstr>TCP</vt:lpstr>
      <vt:lpstr>Надеждност</vt:lpstr>
      <vt:lpstr>TCP (1)</vt:lpstr>
      <vt:lpstr>TCP (2)</vt:lpstr>
      <vt:lpstr>TCP срещу UDP</vt:lpstr>
      <vt:lpstr>UDP</vt:lpstr>
      <vt:lpstr>OSI моделът</vt:lpstr>
      <vt:lpstr>Какво е OSI моделът?</vt:lpstr>
      <vt:lpstr>OSI слоеве</vt:lpstr>
      <vt:lpstr>Приложен слой - 7</vt:lpstr>
      <vt:lpstr>Представителен слой - 6</vt:lpstr>
      <vt:lpstr>Сесиен слой - 5</vt:lpstr>
      <vt:lpstr>Транспортен слой - 4</vt:lpstr>
      <vt:lpstr>Мрежов слой - 3</vt:lpstr>
      <vt:lpstr>Канален слой - 2</vt:lpstr>
      <vt:lpstr>Физически слой - 1</vt:lpstr>
      <vt:lpstr>Какво е Socket</vt:lpstr>
      <vt:lpstr>Какво е Socket</vt:lpstr>
      <vt:lpstr>Какво е Socket (2)</vt:lpstr>
      <vt:lpstr>Работа със Socket в .NET</vt:lpstr>
      <vt:lpstr>Работа със Socket в .NET</vt:lpstr>
      <vt:lpstr>Работа със Socket в .NET</vt:lpstr>
      <vt:lpstr>Работа със Socket в .NET</vt:lpstr>
      <vt:lpstr>Работа със Socket в .NET</vt:lpstr>
      <vt:lpstr>Мрежов хардуер</vt:lpstr>
      <vt:lpstr>Мрежов Хардуер</vt:lpstr>
      <vt:lpstr>Кабел и маршрутизатор</vt:lpstr>
      <vt:lpstr>Повторители, Хъбове и Суичове</vt:lpstr>
      <vt:lpstr>Мост и шлюз</vt:lpstr>
      <vt:lpstr>Мрежова интерфейсна карта</vt:lpstr>
      <vt:lpstr>Бъдещето на Интернет</vt:lpstr>
      <vt:lpstr>Бъдещето на Интернет</vt:lpstr>
      <vt:lpstr>Запознаване с TCP,IP и сокети</vt:lpstr>
      <vt:lpstr>Лиценз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Introduction to MVC</dc:title>
  <dc:subject>Java, Bootstrap, Cookies, Sessions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https://softuni.bg/courses/java-web-development-basics</dc:description>
  <cp:lastModifiedBy>Никола Вълчанов</cp:lastModifiedBy>
  <cp:revision>504</cp:revision>
  <dcterms:created xsi:type="dcterms:W3CDTF">2014-01-02T17:00:34Z</dcterms:created>
  <dcterms:modified xsi:type="dcterms:W3CDTF">2019-11-26T06:23:21Z</dcterms:modified>
  <cp:category>programming;computer programming;software development;web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